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</p:sldMasterIdLst>
  <p:notesMasterIdLst>
    <p:notesMasterId r:id="rId20"/>
  </p:notesMasterIdLst>
  <p:handoutMasterIdLst>
    <p:handoutMasterId r:id="rId21"/>
  </p:handoutMasterIdLst>
  <p:sldIdLst>
    <p:sldId id="259" r:id="rId2"/>
    <p:sldId id="292" r:id="rId3"/>
    <p:sldId id="294" r:id="rId4"/>
    <p:sldId id="293" r:id="rId5"/>
    <p:sldId id="261" r:id="rId6"/>
    <p:sldId id="281" r:id="rId7"/>
    <p:sldId id="285" r:id="rId8"/>
    <p:sldId id="286" r:id="rId9"/>
    <p:sldId id="287" r:id="rId10"/>
    <p:sldId id="288" r:id="rId11"/>
    <p:sldId id="283" r:id="rId12"/>
    <p:sldId id="290" r:id="rId13"/>
    <p:sldId id="289" r:id="rId14"/>
    <p:sldId id="291" r:id="rId15"/>
    <p:sldId id="282" r:id="rId16"/>
    <p:sldId id="262" r:id="rId17"/>
    <p:sldId id="295" r:id="rId18"/>
    <p:sldId id="296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5033" autoAdjust="0"/>
  </p:normalViewPr>
  <p:slideViewPr>
    <p:cSldViewPr>
      <p:cViewPr>
        <p:scale>
          <a:sx n="120" d="100"/>
          <a:sy n="120" d="100"/>
        </p:scale>
        <p:origin x="83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latinLnBrk="0">
              <a:defRPr lang="fr-FR" sz="13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latinLnBrk="0">
              <a:defRPr lang="fr-FR" sz="1300"/>
            </a:lvl1pPr>
          </a:lstStyle>
          <a:p>
            <a:fld id="{D83FDC75-7F73-4A4A-A77C-09AADF00E0EA}" type="datetimeFigureOut">
              <a:rPr lang="fr-FR" smtClean="0"/>
              <a:pPr/>
              <a:t>22/10/2024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latinLnBrk="0">
              <a:defRPr lang="fr-FR" sz="13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latinLnBrk="0">
              <a:defRPr lang="fr-FR" sz="1300"/>
            </a:lvl1pPr>
          </a:lstStyle>
          <a:p>
            <a:fld id="{459226BF-1F13-42D3-80DC-373E7ADD1E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13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latinLnBrk="0">
              <a:defRPr lang="fr-FR"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latinLnBrk="0">
              <a:defRPr lang="fr-FR" sz="1300"/>
            </a:lvl1pPr>
          </a:lstStyle>
          <a:p>
            <a:fld id="{48AEF76B-3757-4A0B-AF93-28494465C1DD}" type="datetimeFigureOut">
              <a:pPr/>
              <a:t>22/10/2024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latinLnBrk="0">
              <a:defRPr lang="fr-FR"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latinLnBrk="0">
              <a:defRPr lang="fr-FR" sz="1300"/>
            </a:lvl1pPr>
          </a:lstStyle>
          <a:p>
            <a:fld id="{75693FD4-8F83-4EF7-AC3F-0DC0388986B0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32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55613">
              <a:defRPr lang="fr-FR"/>
            </a:pPr>
            <a:r>
              <a:rPr lang="fr-FR" dirty="0"/>
              <a:t>Ce modèle peut être utilisé comme fichier de démarrage pour présenter des supports de formation à un groupe.</a:t>
            </a:r>
          </a:p>
          <a:p>
            <a:endParaRPr lang="fr-FR" dirty="0"/>
          </a:p>
          <a:p>
            <a:pPr lvl="0"/>
            <a:r>
              <a:rPr lang="fr-FR" sz="1300" b="1" dirty="0"/>
              <a:t>Sections</a:t>
            </a:r>
            <a:endParaRPr lang="fr-FR" sz="1300" dirty="0"/>
          </a:p>
          <a:p>
            <a:pPr lvl="0"/>
            <a:r>
              <a:rPr lang="fr-FR" sz="1300" dirty="0"/>
              <a:t>Cliquez avec le bouton droit sur une diapositive pour ajouter des sections. Les sections permettent d’organiser les diapositives et facilitent la collaboration entre plusieurs auteurs.</a:t>
            </a:r>
          </a:p>
          <a:p>
            <a:pPr lvl="0"/>
            <a:endParaRPr lang="fr-FR" sz="1300" b="1" dirty="0"/>
          </a:p>
          <a:p>
            <a:pPr lvl="0"/>
            <a:r>
              <a:rPr lang="fr-FR" sz="1300" b="1" dirty="0"/>
              <a:t>Notes</a:t>
            </a:r>
          </a:p>
          <a:p>
            <a:pPr lvl="0"/>
            <a:r>
              <a:rPr lang="fr-FR" sz="1300" dirty="0"/>
              <a:t>Utilisez la section Notes pour les notes de présentation ou pour fournir des informations  supplémentaires à l’audience.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sz="1300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Couleurs coordonnées </a:t>
            </a:r>
          </a:p>
          <a:p>
            <a:pPr lvl="0">
              <a:buFontTx/>
              <a:buNone/>
            </a:pPr>
            <a:r>
              <a:rPr lang="fr-FR" sz="1300" dirty="0"/>
              <a:t>Faites tout particulièrement attention aux diagrammes, graphiques et zones de texte. </a:t>
            </a:r>
          </a:p>
          <a:p>
            <a:pPr lvl="0"/>
            <a:r>
              <a:rPr lang="fr-FR" sz="1300" dirty="0"/>
              <a:t>Tenez compte du fait que les participants imprimeront la présentation en noir et blanc ou </a:t>
            </a:r>
            <a:r>
              <a:rPr lang="fr-FR" sz="1300" dirty="0" err="1"/>
              <a:t>nuances de gris</a:t>
            </a:r>
            <a:r>
              <a:rPr lang="fr-FR" sz="1300" dirty="0"/>
              <a:t>. Effectuez un test d’impression pour vérifier que vos couleurs s’impriment correctement en noir et blanc intégral et </a:t>
            </a:r>
            <a:r>
              <a:rPr lang="fr-FR" sz="1300" dirty="0" err="1"/>
              <a:t>nuances de gris</a:t>
            </a:r>
            <a:r>
              <a:rPr lang="fr-FR" sz="1300" dirty="0"/>
              <a:t>.</a:t>
            </a:r>
          </a:p>
          <a:p>
            <a:pPr lvl="0">
              <a:buFontTx/>
              <a:buNone/>
            </a:pPr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Graphiques, tableaux et diagrammes</a:t>
            </a:r>
          </a:p>
          <a:p>
            <a:pPr lvl="0"/>
            <a:r>
              <a:rPr lang="fr-FR" sz="1300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sz="1300" dirty="0"/>
              <a:t>Ajoutez une étiquette à tous les graphiques et tableaux.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 lang="fr-FR"/>
            </a:pPr>
            <a:r>
              <a:rPr lang="fr-FR" sz="1300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7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91123">
            <a:noAutofit/>
          </a:bodyPr>
          <a:lstStyle/>
          <a:p>
            <a:pPr marL="238904" indent="-238904" defTabSz="955613">
              <a:defRPr lang="fr-FR"/>
            </a:pPr>
            <a:r>
              <a:rPr lang="fr-FR" sz="1300" dirty="0"/>
              <a:t>Voici un autre exemple de diapositive de vue d’ensemble.</a:t>
            </a:r>
          </a:p>
          <a:p>
            <a:pPr marL="238904" indent="-238904"/>
            <a:endParaRPr lang="fr-FR" sz="13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6100"/>
            <a:ext cx="3411538" cy="2560638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91123">
            <a:noAutofit/>
          </a:bodyPr>
          <a:lstStyle/>
          <a:p>
            <a:pPr marL="238904" indent="-238904" defTabSz="955613">
              <a:defRPr lang="fr-FR"/>
            </a:pPr>
            <a:r>
              <a:rPr lang="fr-FR" sz="1300" dirty="0"/>
              <a:t>Voici un autre exemple de diapositive de vue d’ensemble.</a:t>
            </a:r>
          </a:p>
          <a:p>
            <a:pPr marL="238904" indent="-238904"/>
            <a:endParaRPr lang="fr-FR" sz="13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6100"/>
            <a:ext cx="3411538" cy="2560638"/>
          </a:xfrm>
        </p:spPr>
      </p:sp>
    </p:spTree>
    <p:extLst>
      <p:ext uri="{BB962C8B-B14F-4D97-AF65-F5344CB8AC3E}">
        <p14:creationId xmlns:p14="http://schemas.microsoft.com/office/powerpoint/2010/main" val="406238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91123">
            <a:noAutofit/>
          </a:bodyPr>
          <a:lstStyle/>
          <a:p>
            <a:pPr marL="238904" indent="-238904" defTabSz="955613">
              <a:defRPr lang="fr-FR"/>
            </a:pPr>
            <a:r>
              <a:rPr lang="fr-FR" sz="1300" dirty="0"/>
              <a:t>Voici un autre exemple de diapositive de vue d’ensemble.</a:t>
            </a:r>
          </a:p>
          <a:p>
            <a:pPr marL="238904" indent="-238904"/>
            <a:endParaRPr lang="fr-FR" sz="13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7350" y="546100"/>
            <a:ext cx="3411538" cy="2560638"/>
          </a:xfrm>
        </p:spPr>
      </p:sp>
    </p:spTree>
    <p:extLst>
      <p:ext uri="{BB962C8B-B14F-4D97-AF65-F5344CB8AC3E}">
        <p14:creationId xmlns:p14="http://schemas.microsoft.com/office/powerpoint/2010/main" val="39395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/>
              <a:t>Fournissez une brève vue d’ensemble de la présentation.</a:t>
            </a:r>
            <a:r>
              <a:rPr lang="fr-FR" baseline="0" dirty="0"/>
              <a:t> D</a:t>
            </a:r>
            <a:r>
              <a:rPr lang="fr-FR" dirty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/>
              <a:t>Présentez chaque sujet principal.</a:t>
            </a:r>
          </a:p>
          <a:p>
            <a:r>
              <a:rPr lang="fr-FR" dirty="0"/>
              <a:t>Pour fournir une feuille de route à votre audience, vous</a:t>
            </a:r>
            <a:r>
              <a:rPr lang="fr-FR" baseline="0" dirty="0"/>
              <a:t> pouvez </a:t>
            </a:r>
            <a:r>
              <a:rPr lang="fr-FR" dirty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5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/>
              <a:t>Fournissez une brève vue d’ensemble de la présentation.</a:t>
            </a:r>
            <a:r>
              <a:rPr lang="fr-FR" baseline="0" dirty="0"/>
              <a:t> D</a:t>
            </a:r>
            <a:r>
              <a:rPr lang="fr-FR" dirty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/>
              <a:t>Présentez chaque sujet principal.</a:t>
            </a:r>
          </a:p>
          <a:p>
            <a:r>
              <a:rPr lang="fr-FR" dirty="0"/>
              <a:t>Pour fournir une feuille de route à votre audience, vous</a:t>
            </a:r>
            <a:r>
              <a:rPr lang="fr-FR" baseline="0" dirty="0"/>
              <a:t> pouvez </a:t>
            </a:r>
            <a:r>
              <a:rPr lang="fr-FR" dirty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4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/>
              <a:t>Fournissez une brève vue d’ensemble de la présentation.</a:t>
            </a:r>
            <a:r>
              <a:rPr lang="fr-FR" baseline="0" dirty="0"/>
              <a:t> D</a:t>
            </a:r>
            <a:r>
              <a:rPr lang="fr-FR" dirty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/>
              <a:t>Présentez chaque sujet principal.</a:t>
            </a:r>
          </a:p>
          <a:p>
            <a:r>
              <a:rPr lang="fr-FR" dirty="0"/>
              <a:t>Pour fournir une feuille de route à votre audience, vous</a:t>
            </a:r>
            <a:r>
              <a:rPr lang="fr-FR" baseline="0" dirty="0"/>
              <a:t> pouvez </a:t>
            </a:r>
            <a:r>
              <a:rPr lang="fr-FR" dirty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0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/>
              <a:t>Fournissez une brève vue d’ensemble de la présentation.</a:t>
            </a:r>
            <a:r>
              <a:rPr lang="fr-FR" baseline="0" dirty="0"/>
              <a:t> D</a:t>
            </a:r>
            <a:r>
              <a:rPr lang="fr-FR" dirty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/>
              <a:t>Présentez chaque sujet principal.</a:t>
            </a:r>
          </a:p>
          <a:p>
            <a:r>
              <a:rPr lang="fr-FR" dirty="0"/>
              <a:t>Pour fournir une feuille de route à votre audience, vous</a:t>
            </a:r>
            <a:r>
              <a:rPr lang="fr-FR" baseline="0" dirty="0"/>
              <a:t> pouvez </a:t>
            </a:r>
            <a:r>
              <a:rPr lang="fr-FR" dirty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 lang="fr-FR"/>
            </a:pPr>
            <a:r>
              <a:rPr lang="fr-FR" sz="1300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 lang="fr-FR"/>
            </a:pPr>
            <a:r>
              <a:rPr lang="fr-FR" sz="1300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 lang="fr-FR"/>
            </a:pPr>
            <a:r>
              <a:rPr lang="fr-FR" sz="1300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 lang="fr-FR"/>
            </a:pPr>
            <a:r>
              <a:rPr lang="fr-FR" sz="1300" dirty="0"/>
              <a:t>Voici un autre exemple de diapositives de vue d’ensemble utilisant des transitions.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E4750-7FF6-DEA2-D5B8-0BE33D221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0D2983-7873-CB9F-4F6D-B2148E4DE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0B9C7-0923-D95E-0F55-4D1F585D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EE4CCD-919D-B03E-D281-C634A142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D71D7-D93E-71F1-69B3-57596F04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6663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C0520-D868-34D5-A7F0-CE63E55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5AE732-7C20-5625-46D7-D454C46F8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0765E-A5B6-142C-0723-E37DC81E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6AE91-6258-8259-D195-9F2E0082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7CDF1-C4ED-980D-48F0-197B5319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53776247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A17D12-38A9-C5F8-4921-1EEB90397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D6A96A-72D6-DC1D-17F1-23E52FB1D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7A5F71-2994-3827-1994-F0934735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2B724-F538-7924-6CCB-19523B5C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5D3E0-2AD1-2D77-3CB4-7ABE548F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06474040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r-F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r-F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2000" baseline="0"/>
            </a:lvl1pPr>
          </a:lstStyle>
          <a:p>
            <a:r>
              <a:rPr kumimoji="0" lang="fr-FR"/>
              <a:t>Logo de la société</a:t>
            </a:r>
          </a:p>
        </p:txBody>
      </p:sp>
    </p:spTree>
    <p:extLst>
      <p:ext uri="{BB962C8B-B14F-4D97-AF65-F5344CB8AC3E}">
        <p14:creationId xmlns:p14="http://schemas.microsoft.com/office/powerpoint/2010/main" val="11120951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22/10/2024</a:t>
            </a:fld>
            <a:endParaRPr kumimoji="0"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22913350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22/10/2024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r-FR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3200">
                <a:latin typeface="+mn-lt"/>
              </a:defRPr>
            </a:lvl1pPr>
            <a:lvl2pPr eaLnBrk="1" latinLnBrk="0" hangingPunct="1">
              <a:defRPr kumimoji="0" lang="fr-FR" sz="2800">
                <a:latin typeface="+mn-lt"/>
              </a:defRPr>
            </a:lvl2pPr>
            <a:lvl3pPr eaLnBrk="1" latinLnBrk="0" hangingPunct="1">
              <a:defRPr kumimoji="0" lang="fr-FR" sz="2400">
                <a:latin typeface="+mn-lt"/>
              </a:defRPr>
            </a:lvl3pPr>
            <a:lvl4pPr eaLnBrk="1" latinLnBrk="0" hangingPunct="1">
              <a:defRPr kumimoji="0" lang="fr-FR" sz="2400">
                <a:latin typeface="+mn-lt"/>
              </a:defRPr>
            </a:lvl4pPr>
            <a:lvl5pPr eaLnBrk="1" latinLnBrk="0" hangingPunct="1">
              <a:defRPr kumimoji="0" lang="fr-FR" sz="2400">
                <a:latin typeface="+mn-lt"/>
              </a:defRPr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22/10/2024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08FB6-67DF-6ADD-D33E-98622694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D6BBE-A742-D512-E4AC-8061430E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09F777-DE90-41EF-C40B-87CC97E6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54D2A6-9B10-3379-B562-B5374BA4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727833-C617-AA2D-42C8-F180F53B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55831376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D7FC8-5271-7C42-2B1B-1BB2F6FF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1F2F5D-18D3-8F3F-BE1B-9621DCA1F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82190-F71B-BCD7-2157-42F52409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2AE3A-EF67-0C0C-E816-4CDB238F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3B2E30-C0B8-7C03-9A72-0ECA9F75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410201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E6161-E45C-7C8F-471B-C2F5E0F3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B4DE3-B9C1-2583-1109-72C1D69A2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B6CEF1-0811-E267-AEF6-7C7341052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4D1911-05CC-C878-13BD-538045A7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88464-795D-80A1-CEDD-3605BB54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A45286-B661-233E-5940-E51C2041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78711238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D60C2-4369-D78E-65B8-B44AC07D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A27B1-A84F-B69A-7509-5B7CBF69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5FD2FE-E227-9F66-5B78-10B65A14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788084-112D-0C2F-D9CE-FAA787C2F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FD2C4D-ADB0-4911-3454-572176EAA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2E6E85-2AF4-A540-95C0-6C9127DA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A86642-0343-3AE7-29FA-59B13C96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40EABD-ACCC-6A04-0F5E-D8E90A03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94849251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55A6E-6C7D-12BA-33AC-A72EC051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0470E1-CC6E-FF79-BFE1-AABD6B7E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D39655-ADB8-7D0D-39A8-47CDB1DA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A23D36-769F-1968-9ABF-CF8EAC28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66240629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95806B-B65F-76C2-5750-1C6A2130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CCE8E9-3CAD-ADC8-6997-B800F494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8E5C5F-8FE8-AD08-06A1-809D2405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73704950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35B15-2097-35EF-1E4A-00518FB7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84022-4973-B441-D6B1-7745BC6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014159-923D-9B11-05D7-0C0A0468A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FD00A3-8608-F9F5-3192-EEC9FFB4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9ED412-4599-E7CA-E89B-87DC4EBF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88B5A1-5890-EB76-017A-BD6FFDBC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837377526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1290C-21F7-E2AC-127A-C186CA07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D18160-EDAD-C708-7D10-7AFB6EF7A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8946FF-8E82-72A8-9C18-1460209E3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C2B25D-F8F5-B400-4D6B-937EE49B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40901F-9C2A-C48F-9F78-AAB0345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CA0668-DB2A-E203-9017-F0D64998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26635703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B6AF8-A02B-D52F-F851-8E372B12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C4B262-E3CC-4C55-E73E-59BDFECB6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24D9E-B708-B8AF-893C-83AB88F5E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fr-FR" smtClean="0"/>
              <a:pPr/>
              <a:t>22/10/2024</a:t>
            </a:fld>
            <a:endParaRPr kumimoji="0"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EC3986-EBD6-0FDC-351A-F5A566945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A1E4CB-E43A-48DC-CED0-25DB36BB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fr-FR" smtClean="0"/>
              <a:pPr/>
              <a:t>‹N°›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5981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651" r:id="rId14"/>
    <p:sldLayoutId id="2147483650" r:id="rId15"/>
  </p:sldLayoutIdLst>
  <p:transition spd="slow"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hyperlink" Target="https://www.coe.int/fr/web/common-european-framework-reference-languages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31640" y="908720"/>
            <a:ext cx="7403288" cy="22621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CERTIFICATION PIX</a:t>
            </a:r>
            <a:br>
              <a:rPr lang="fr-FR" dirty="0"/>
            </a:br>
            <a:r>
              <a:rPr lang="fr-FR" dirty="0"/>
              <a:t>EVALANG</a:t>
            </a:r>
            <a:br>
              <a:rPr lang="fr-FR" dirty="0"/>
            </a:br>
            <a:r>
              <a:rPr lang="fr-FR" dirty="0"/>
              <a:t>LE DNB </a:t>
            </a:r>
            <a:br>
              <a:rPr lang="fr-FR" dirty="0"/>
            </a:br>
            <a:r>
              <a:rPr lang="fr-FR" dirty="0"/>
              <a:t>séries générales et professionnelles</a:t>
            </a:r>
            <a:br>
              <a:rPr lang="fr-FR" dirty="0"/>
            </a:br>
            <a:r>
              <a:rPr lang="fr-FR" dirty="0"/>
              <a:t>(Diplôme National du Brevet)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+mn-lt"/>
              </a:rPr>
              <a:t>Collège Jean Racine</a:t>
            </a:r>
          </a:p>
          <a:p>
            <a:r>
              <a:rPr lang="fr-FR" sz="2400" dirty="0">
                <a:latin typeface="+mn-lt"/>
              </a:rPr>
              <a:t>4 novembre 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EE5BCC-0314-EE6A-E74D-987F7BAD98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5" y="5609530"/>
            <a:ext cx="1219200" cy="12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864"/>
            <a:ext cx="8136334" cy="62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525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67544" y="98957"/>
            <a:ext cx="8208912" cy="1331277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</a:rPr>
              <a:t>LA MAITRISE DU SOCLE COMMUN </a:t>
            </a:r>
          </a:p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</a:rPr>
              <a:t>DE COMPETENCES, DE CONNAISSANCES ET DE CULTURE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1407786"/>
            <a:ext cx="860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maîtrise du socle commun de connaissances, de compétences et de culture s'appuie sur l'appréciation du niveau atteint dans chacune des quatre composantes du </a:t>
            </a:r>
            <a:r>
              <a:rPr lang="fr-FR" sz="1600" b="1" dirty="0"/>
              <a:t>premier domaine (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les langages pour penser et communiquer</a:t>
            </a:r>
            <a:r>
              <a:rPr lang="fr-FR" sz="1600" b="1" dirty="0"/>
              <a:t>)</a:t>
            </a:r>
            <a:r>
              <a:rPr lang="fr-FR" sz="1600" dirty="0"/>
              <a:t> :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dirty="0"/>
              <a:t>comprendre, s'exprimer en utilisant la langue française à l'oral et à l'écrit ;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dirty="0"/>
              <a:t>comprendre, s'exprimer en utilisant une langue étrangère et, le cas échéant, une langue régionale ;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dirty="0"/>
              <a:t>comprendre, s'exprimer en utilisant les langages mathématiques, scientifiques et informatiques ;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dirty="0"/>
              <a:t>comprendre, s'exprimer en utilisant les langages des arts et du corps ;</a:t>
            </a:r>
          </a:p>
          <a:p>
            <a:endParaRPr lang="fr-FR" sz="1600" dirty="0"/>
          </a:p>
          <a:p>
            <a:r>
              <a:rPr lang="fr-FR" sz="1600" dirty="0"/>
              <a:t>et dans chacun des quatre autres domaines :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méthodes et outils pour apprendre</a:t>
            </a:r>
            <a:r>
              <a:rPr lang="fr-FR" sz="1600" b="1" dirty="0"/>
              <a:t> ;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la formation de la personne et du citoyen</a:t>
            </a:r>
            <a:r>
              <a:rPr lang="fr-FR" sz="1600" b="1" dirty="0"/>
              <a:t> ;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les systèmes naturels et les systèmes techniques</a:t>
            </a:r>
            <a:r>
              <a:rPr lang="fr-FR" sz="1600" b="1" dirty="0"/>
              <a:t> ;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C000"/>
                </a:solidFill>
              </a:rPr>
              <a:t>les représentations du monde et l'activité humaine</a:t>
            </a:r>
            <a:r>
              <a:rPr lang="fr-FR" sz="1600" b="1" dirty="0"/>
              <a:t>.</a:t>
            </a:r>
          </a:p>
          <a:p>
            <a:endParaRPr lang="fr-FR" sz="1600" dirty="0"/>
          </a:p>
          <a:p>
            <a:r>
              <a:rPr lang="fr-FR" sz="1600" dirty="0"/>
              <a:t>Ces différents éléments sont évalués selon une échelle à quatre niveaux : </a:t>
            </a:r>
          </a:p>
          <a:p>
            <a:r>
              <a:rPr lang="fr-FR" sz="1600" b="1" dirty="0"/>
              <a:t>maîtrise insuffisante, maîtrise fragile, maîtrise satisfaisante et très bonne maîtrise. </a:t>
            </a:r>
          </a:p>
          <a:p>
            <a:r>
              <a:rPr lang="fr-FR" sz="1600" dirty="0"/>
              <a:t>Le conseil de fin de cycle en 3</a:t>
            </a:r>
            <a:r>
              <a:rPr lang="fr-FR" sz="1600" baseline="30000" dirty="0"/>
              <a:t>ème</a:t>
            </a:r>
            <a:r>
              <a:rPr lang="fr-FR" sz="1600" dirty="0"/>
              <a:t> fait le bilan et positionne les élèves dans chaque domaine.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2C14A0-CD24-DF8E-70D7-DB62117CB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67544" y="98957"/>
            <a:ext cx="8208912" cy="1331277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</a:rPr>
              <a:t>LA MAITRISE DU SOCLE COMMUN </a:t>
            </a:r>
          </a:p>
          <a:p>
            <a:pPr algn="ctr"/>
            <a:r>
              <a:rPr lang="fr-FR" sz="5400" dirty="0">
                <a:solidFill>
                  <a:schemeClr val="accent2">
                    <a:lumMod val="75000"/>
                  </a:schemeClr>
                </a:solidFill>
              </a:rPr>
              <a:t>DE COMPETENCES, DE CONNAISSANCES ET DE CULTURE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85696" y="1464802"/>
            <a:ext cx="8423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niveaux de maîtrise sont traduits en points comme suit :</a:t>
            </a:r>
            <a:endParaRPr lang="fr-FR" sz="2400" b="1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maîtrise insuffisante	</a:t>
            </a:r>
            <a:r>
              <a:rPr lang="fr-FR" sz="2400" b="1" dirty="0">
                <a:sym typeface="Wingdings"/>
              </a:rPr>
              <a:t> 10 points</a:t>
            </a: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maîtrise fragile		</a:t>
            </a:r>
            <a:r>
              <a:rPr lang="fr-FR" sz="2400" b="1" dirty="0">
                <a:sym typeface="Wingdings"/>
              </a:rPr>
              <a:t> 25 points</a:t>
            </a: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maîtrise satisfaisante 	</a:t>
            </a:r>
            <a:r>
              <a:rPr lang="fr-FR" sz="2400" b="1" dirty="0">
                <a:sym typeface="Wingdings"/>
              </a:rPr>
              <a:t> 40 points</a:t>
            </a: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très bonne maîtrise	</a:t>
            </a:r>
            <a:r>
              <a:rPr lang="fr-FR" sz="2400" b="1" dirty="0">
                <a:sym typeface="Wingdings"/>
              </a:rPr>
              <a:t></a:t>
            </a:r>
            <a:r>
              <a:rPr lang="fr-FR" sz="2400" b="1" dirty="0"/>
              <a:t> 50 points</a:t>
            </a:r>
          </a:p>
          <a:p>
            <a:endParaRPr lang="fr-FR" sz="2400" b="1" dirty="0"/>
          </a:p>
          <a:p>
            <a:pPr algn="ctr"/>
            <a:r>
              <a:rPr lang="fr-FR" sz="2400" b="1" dirty="0"/>
              <a:t>TOTAL maximal possible </a:t>
            </a:r>
            <a:r>
              <a:rPr lang="fr-FR" sz="2400" dirty="0">
                <a:sym typeface="Wingdings"/>
              </a:rPr>
              <a:t></a:t>
            </a:r>
            <a:r>
              <a:rPr lang="fr-FR" sz="2400" dirty="0"/>
              <a:t> </a:t>
            </a:r>
            <a:r>
              <a:rPr lang="fr-FR" sz="2400" b="1" dirty="0"/>
              <a:t>400 points</a:t>
            </a:r>
          </a:p>
          <a:p>
            <a:endParaRPr lang="fr-FR" sz="2400" b="1" dirty="0"/>
          </a:p>
          <a:p>
            <a:r>
              <a:rPr lang="fr-FR" sz="2400" b="1" u="sng" dirty="0"/>
              <a:t>BONUS</a:t>
            </a:r>
            <a:r>
              <a:rPr lang="fr-FR" sz="2400" b="1" dirty="0"/>
              <a:t> : </a:t>
            </a:r>
            <a:r>
              <a:rPr lang="fr-FR" sz="2400" dirty="0"/>
              <a:t>s'y ajoutent les points obtenus pour l’enseignement de complément </a:t>
            </a:r>
            <a:r>
              <a:rPr lang="fr-FR" sz="2400" i="1" dirty="0">
                <a:solidFill>
                  <a:srgbClr val="FF0000"/>
                </a:solidFill>
              </a:rPr>
              <a:t>LCA </a:t>
            </a:r>
            <a:r>
              <a:rPr lang="fr-FR" sz="2400" dirty="0"/>
              <a:t>si le candidat l’a suivi et s'il atteint (</a:t>
            </a:r>
            <a:r>
              <a:rPr lang="fr-FR" sz="2400" b="1" dirty="0"/>
              <a:t>10 points</a:t>
            </a:r>
            <a:r>
              <a:rPr lang="fr-FR" sz="2400" dirty="0"/>
              <a:t>) ou dépasse (</a:t>
            </a:r>
            <a:r>
              <a:rPr lang="fr-FR" sz="2400" b="1" dirty="0"/>
              <a:t>20 points</a:t>
            </a:r>
            <a:r>
              <a:rPr lang="fr-FR" sz="2400" dirty="0"/>
              <a:t>) les objectifs d'apprentissage du cycle.</a:t>
            </a:r>
            <a:endParaRPr lang="fr-FR" sz="24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E96ACA-DBF0-B079-3E8F-6677793DCA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467544" y="260648"/>
            <a:ext cx="8208912" cy="79208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</a:rPr>
              <a:t>EPREUVES ECRITES PONCTUELLES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126876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+mj-lt"/>
              </a:rPr>
              <a:t>JOUR 1 : Jeudi 26 juin 2025</a:t>
            </a:r>
          </a:p>
          <a:p>
            <a:endParaRPr lang="fr-FR" sz="2400" b="1" u="sng" dirty="0">
              <a:latin typeface="+mj-lt"/>
            </a:endParaRPr>
          </a:p>
          <a:p>
            <a:r>
              <a:rPr lang="fr-FR" sz="2400" b="1" u="sng" dirty="0"/>
              <a:t>Epreuve 1 : </a:t>
            </a:r>
            <a:r>
              <a:rPr lang="fr-FR" sz="2400" u="sng" dirty="0"/>
              <a:t>Français</a:t>
            </a:r>
            <a:r>
              <a:rPr lang="fr-FR" sz="2400" b="1" u="sng" dirty="0">
                <a:latin typeface="+mj-lt"/>
              </a:rPr>
              <a:t> </a:t>
            </a:r>
            <a:r>
              <a:rPr lang="fr-FR" sz="2400" b="1" u="sng" dirty="0"/>
              <a:t>sur 100 points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L’épreuve se compose en 2 parties séparée d’une pause de 15 minutes 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+mj-lt"/>
              </a:rPr>
              <a:t>Questions de texte ou image - dictée pendant 1h30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+mj-lt"/>
              </a:rPr>
              <a:t>Rédaction pendant 1h30</a:t>
            </a:r>
          </a:p>
          <a:p>
            <a:endParaRPr lang="fr-FR" sz="2400" dirty="0">
              <a:latin typeface="+mj-lt"/>
            </a:endParaRPr>
          </a:p>
          <a:p>
            <a:endParaRPr lang="fr-FR" sz="2400" dirty="0">
              <a:latin typeface="+mj-lt"/>
            </a:endParaRPr>
          </a:p>
          <a:p>
            <a:endParaRPr lang="fr-FR" sz="2400" dirty="0">
              <a:latin typeface="+mj-lt"/>
            </a:endParaRPr>
          </a:p>
          <a:p>
            <a:r>
              <a:rPr lang="fr-FR" sz="2400" b="1" u="sng" dirty="0"/>
              <a:t>Epreuve 2 : </a:t>
            </a:r>
            <a:r>
              <a:rPr lang="fr-FR" sz="2400" b="1" u="sng" dirty="0">
                <a:latin typeface="+mj-lt"/>
              </a:rPr>
              <a:t>Mathématiques</a:t>
            </a:r>
            <a:r>
              <a:rPr lang="fr-FR" sz="2400" b="1" u="sng" dirty="0"/>
              <a:t> sur 100 points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r>
              <a:rPr lang="fr-FR" sz="2400" dirty="0">
                <a:latin typeface="+mj-lt"/>
              </a:rPr>
              <a:t> - durée : 2h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46ADAB-BEF2-7F20-8A4B-FF52DEEF50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7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467544" y="260648"/>
            <a:ext cx="8208912" cy="79208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</a:rPr>
              <a:t>EPREUVES ECRITES PONCTUELLES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126876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+mj-lt"/>
              </a:rPr>
              <a:t>JOUR 2 : vendredi 27 juin 2025</a:t>
            </a:r>
          </a:p>
          <a:p>
            <a:endParaRPr lang="fr-FR" sz="2400" b="1" u="sng" dirty="0">
              <a:latin typeface="+mj-lt"/>
            </a:endParaRPr>
          </a:p>
          <a:p>
            <a:r>
              <a:rPr lang="fr-FR" sz="2400" b="1" u="sng" dirty="0"/>
              <a:t>Epreuve 3 : </a:t>
            </a:r>
            <a:r>
              <a:rPr lang="fr-FR" sz="2400" dirty="0"/>
              <a:t>Histoire, géographie, EMC </a:t>
            </a:r>
            <a:r>
              <a:rPr lang="fr-FR" sz="2400" b="1" dirty="0"/>
              <a:t>sur 50 points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/>
              <a:t>- Durée : 2h</a:t>
            </a:r>
          </a:p>
          <a:p>
            <a:pPr marL="285750" indent="-285750">
              <a:buFontTx/>
              <a:buChar char="-"/>
            </a:pPr>
            <a:endParaRPr lang="fr-FR" sz="2400" dirty="0">
              <a:latin typeface="+mj-lt"/>
            </a:endParaRPr>
          </a:p>
          <a:p>
            <a:r>
              <a:rPr lang="fr-FR" sz="2400" b="1" u="sng" dirty="0"/>
              <a:t>Epreuve 4 : </a:t>
            </a:r>
            <a:r>
              <a:rPr lang="fr-FR" sz="2400" dirty="0"/>
              <a:t>Sciences</a:t>
            </a:r>
            <a:r>
              <a:rPr lang="fr-FR" sz="2400" b="1" dirty="0"/>
              <a:t> sur 50 points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Sciences physiques, SVT, Technologie (2 matières des 3 disciplines seulement)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Durée : 1h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endParaRPr lang="fr-FR" sz="2400" dirty="0"/>
          </a:p>
          <a:p>
            <a:pPr algn="ctr"/>
            <a:r>
              <a:rPr lang="fr-FR" sz="2400" b="1" dirty="0"/>
              <a:t>TOTAL maximal possible </a:t>
            </a:r>
            <a:r>
              <a:rPr lang="fr-FR" sz="2400" dirty="0">
                <a:sym typeface="Wingdings"/>
              </a:rPr>
              <a:t></a:t>
            </a:r>
            <a:r>
              <a:rPr lang="fr-FR" sz="2400" dirty="0"/>
              <a:t> </a:t>
            </a:r>
            <a:r>
              <a:rPr lang="fr-FR" sz="2400" b="1" dirty="0"/>
              <a:t>300 points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4569AD-44D0-7204-C82F-A5EDDFA99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467544" y="260648"/>
            <a:ext cx="8208912" cy="792088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</a:rPr>
              <a:t>EPREUVE ORALE</a:t>
            </a:r>
          </a:p>
          <a:p>
            <a:pPr algn="ctr"/>
            <a:r>
              <a:rPr lang="fr-FR" sz="5400" dirty="0">
                <a:solidFill>
                  <a:srgbClr val="003300"/>
                </a:solidFill>
              </a:rPr>
              <a:t>Mercredi 11 juin 2025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0549" y="1052736"/>
            <a:ext cx="86029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	</a:t>
            </a:r>
            <a:r>
              <a:rPr lang="fr-FR" sz="2000" dirty="0"/>
              <a:t>L'épreuve orale permet au candidat de présenter l’un des objets d'étude qu'il a mené au cours du cycle 4 dans le cadre de l'un des parcours éducatifs (parcours avenir, parcours citoyen, parcours éducatif de santé, parcours d'éducation artistique et culturelle).</a:t>
            </a:r>
          </a:p>
          <a:p>
            <a:endParaRPr lang="fr-FR" sz="2400" dirty="0"/>
          </a:p>
          <a:p>
            <a:r>
              <a:rPr lang="fr-FR" sz="2400" b="1" u="sng" dirty="0"/>
              <a:t>Durée </a:t>
            </a:r>
            <a:r>
              <a:rPr lang="fr-FR" sz="2400" dirty="0"/>
              <a:t>: 15 minutes (5 minutes d’exposé + 10 minutes d’entretien avec le jury) </a:t>
            </a:r>
          </a:p>
          <a:p>
            <a:r>
              <a:rPr lang="fr-FR" sz="2400" dirty="0"/>
              <a:t>	</a:t>
            </a:r>
          </a:p>
          <a:p>
            <a:pPr algn="just"/>
            <a:r>
              <a:rPr lang="fr-FR" sz="2400" dirty="0"/>
              <a:t>	</a:t>
            </a:r>
            <a:r>
              <a:rPr lang="fr-FR" sz="2400"/>
              <a:t>L’évaluation prend </a:t>
            </a:r>
            <a:r>
              <a:rPr lang="fr-FR" sz="2400" dirty="0"/>
              <a:t>en compte le contenu et la maîtrise de l’exposé mais également la maîtrise de l’expression orale en langue française.</a:t>
            </a:r>
          </a:p>
          <a:p>
            <a:endParaRPr lang="fr-FR" sz="2400" dirty="0"/>
          </a:p>
          <a:p>
            <a:pPr algn="ctr"/>
            <a:r>
              <a:rPr lang="fr-FR" sz="2400" b="1" dirty="0"/>
              <a:t>TOTAL maximal possible </a:t>
            </a:r>
            <a:r>
              <a:rPr lang="fr-FR" sz="2400" dirty="0">
                <a:sym typeface="Wingdings"/>
              </a:rPr>
              <a:t></a:t>
            </a:r>
            <a:r>
              <a:rPr lang="fr-FR" sz="2400" dirty="0"/>
              <a:t> </a:t>
            </a:r>
            <a:r>
              <a:rPr lang="fr-FR" sz="2400" b="1" dirty="0"/>
              <a:t>100 points</a:t>
            </a:r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626273-246F-DFC7-A101-75045E1AA4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467544" y="260648"/>
            <a:ext cx="8208912" cy="864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POUR RESUMER…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obtenir le DNB, l’élève est évalué de 3 manières différentes: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1508190"/>
            <a:ext cx="86932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Socle commun de compétences, de connaissances et de culture (cycle 4)	/400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Épreuves ponctuelles						/300</a:t>
            </a:r>
          </a:p>
          <a:p>
            <a:r>
              <a:rPr lang="fr-FR" dirty="0">
                <a:solidFill>
                  <a:srgbClr val="7030A0"/>
                </a:solidFill>
              </a:rPr>
              <a:t>Oral : soutenance de projet						/100</a:t>
            </a:r>
          </a:p>
          <a:p>
            <a:r>
              <a:rPr lang="fr-FR" dirty="0"/>
              <a:t>							</a:t>
            </a:r>
          </a:p>
          <a:p>
            <a:r>
              <a:rPr lang="fr-FR" b="1" dirty="0"/>
              <a:t>						</a:t>
            </a:r>
            <a:r>
              <a:rPr lang="fr-FR" sz="2400" b="1" dirty="0">
                <a:solidFill>
                  <a:srgbClr val="FF0000"/>
                </a:solidFill>
              </a:rPr>
              <a:t>Total 		/800</a:t>
            </a:r>
          </a:p>
          <a:p>
            <a:endParaRPr lang="fr-FR" b="1" dirty="0"/>
          </a:p>
          <a:p>
            <a:pPr algn="ctr"/>
            <a:r>
              <a:rPr lang="fr-FR" b="1" dirty="0"/>
              <a:t>Le diplôme national du brevet est attribué quand le </a:t>
            </a:r>
          </a:p>
          <a:p>
            <a:pPr algn="ctr"/>
            <a:r>
              <a:rPr lang="fr-FR" b="1" dirty="0"/>
              <a:t>total des points est supérieur ou égal à 400.</a:t>
            </a:r>
          </a:p>
          <a:p>
            <a:endParaRPr lang="fr-FR" b="1" dirty="0"/>
          </a:p>
          <a:p>
            <a:r>
              <a:rPr lang="fr-FR" b="1" dirty="0"/>
              <a:t>Des mentions sont octroyées :</a:t>
            </a:r>
            <a:endParaRPr lang="fr-FR" dirty="0"/>
          </a:p>
          <a:p>
            <a:r>
              <a:rPr lang="fr-FR" dirty="0"/>
              <a:t>« assez bien » si le total des points est au moins égal à 480 ;</a:t>
            </a:r>
          </a:p>
          <a:p>
            <a:r>
              <a:rPr lang="fr-FR" dirty="0"/>
              <a:t>« bien » si ce total est au moins égal à 560 ;</a:t>
            </a:r>
          </a:p>
          <a:p>
            <a:r>
              <a:rPr lang="fr-FR" dirty="0"/>
              <a:t>« très bien » si ce total est au moins égal à 640.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98520" y="5733256"/>
            <a:ext cx="7848872" cy="646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+mj-lt"/>
              </a:rPr>
              <a:t>À ce jour, aucun texte n’indique la nécessité d’être lauréat du DNB pour rejoindre une classe de seconde (générale ou professionnelle).</a:t>
            </a:r>
            <a:endParaRPr lang="fr-FR" dirty="0"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089EB1-6E82-4A60-EE4A-025962B67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467544" y="260648"/>
            <a:ext cx="8208912" cy="864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fr-FR" sz="4800" i="1" dirty="0">
                <a:solidFill>
                  <a:schemeClr val="accent2">
                    <a:lumMod val="75000"/>
                  </a:schemeClr>
                </a:solidFill>
              </a:rPr>
              <a:t>L’année de 3</a:t>
            </a:r>
            <a:r>
              <a:rPr lang="fr-FR" sz="4800" i="1" baseline="30000" dirty="0">
                <a:solidFill>
                  <a:schemeClr val="accent2">
                    <a:lumMod val="75000"/>
                  </a:schemeClr>
                </a:solidFill>
              </a:rPr>
              <a:t>ème</a:t>
            </a:r>
            <a:endParaRPr lang="fr-F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089EB1-6E82-4A60-EE4A-025962B67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A5FCF92-5505-7B65-47C2-129097643188}"/>
              </a:ext>
            </a:extLst>
          </p:cNvPr>
          <p:cNvSpPr/>
          <p:nvPr/>
        </p:nvSpPr>
        <p:spPr>
          <a:xfrm>
            <a:off x="434226" y="2636912"/>
            <a:ext cx="8352928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170485-69E6-2701-6E34-191CC71E7ED6}"/>
              </a:ext>
            </a:extLst>
          </p:cNvPr>
          <p:cNvSpPr txBox="1"/>
          <p:nvPr/>
        </p:nvSpPr>
        <p:spPr>
          <a:xfrm>
            <a:off x="1433135" y="2007704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523828-004E-4DDB-8765-57333CEB575A}"/>
              </a:ext>
            </a:extLst>
          </p:cNvPr>
          <p:cNvSpPr txBox="1"/>
          <p:nvPr/>
        </p:nvSpPr>
        <p:spPr>
          <a:xfrm>
            <a:off x="2310694" y="1556792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Janvier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448D9D-2877-9C8E-AF49-CA0E054183F3}"/>
              </a:ext>
            </a:extLst>
          </p:cNvPr>
          <p:cNvSpPr txBox="1"/>
          <p:nvPr/>
        </p:nvSpPr>
        <p:spPr>
          <a:xfrm>
            <a:off x="3188253" y="2007704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Février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443043-A33C-5963-869D-4BCF1F8ACC59}"/>
              </a:ext>
            </a:extLst>
          </p:cNvPr>
          <p:cNvSpPr txBox="1"/>
          <p:nvPr/>
        </p:nvSpPr>
        <p:spPr>
          <a:xfrm>
            <a:off x="4065812" y="1557806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CDA807-2C1F-5C2A-D6DB-A808DAC6A184}"/>
              </a:ext>
            </a:extLst>
          </p:cNvPr>
          <p:cNvSpPr txBox="1"/>
          <p:nvPr/>
        </p:nvSpPr>
        <p:spPr>
          <a:xfrm>
            <a:off x="4943371" y="2007704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301F30-73B4-F303-84C9-6AA5B0F375FD}"/>
              </a:ext>
            </a:extLst>
          </p:cNvPr>
          <p:cNvSpPr txBox="1"/>
          <p:nvPr/>
        </p:nvSpPr>
        <p:spPr>
          <a:xfrm>
            <a:off x="5820930" y="1556792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F29D36-2D70-5546-9950-543AF74496E4}"/>
              </a:ext>
            </a:extLst>
          </p:cNvPr>
          <p:cNvSpPr txBox="1"/>
          <p:nvPr/>
        </p:nvSpPr>
        <p:spPr>
          <a:xfrm>
            <a:off x="6698489" y="1988840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236F18-0708-B5CB-B572-A1E71A3FDC8B}"/>
              </a:ext>
            </a:extLst>
          </p:cNvPr>
          <p:cNvSpPr txBox="1"/>
          <p:nvPr/>
        </p:nvSpPr>
        <p:spPr>
          <a:xfrm>
            <a:off x="7576052" y="1537928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Juillet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36B193E-E0F9-7D4E-3E4B-73917314CF10}"/>
              </a:ext>
            </a:extLst>
          </p:cNvPr>
          <p:cNvSpPr txBox="1"/>
          <p:nvPr/>
        </p:nvSpPr>
        <p:spPr>
          <a:xfrm>
            <a:off x="323528" y="1556792"/>
            <a:ext cx="1224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CB774B-96A4-49E1-BDEA-50EB8C1C1D16}"/>
              </a:ext>
            </a:extLst>
          </p:cNvPr>
          <p:cNvSpPr txBox="1"/>
          <p:nvPr/>
        </p:nvSpPr>
        <p:spPr>
          <a:xfrm>
            <a:off x="107504" y="2924944"/>
            <a:ext cx="18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Recherche de stage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E18672-C5F8-2D4A-43F8-5DF220A1EBAD}"/>
              </a:ext>
            </a:extLst>
          </p:cNvPr>
          <p:cNvSpPr txBox="1"/>
          <p:nvPr/>
        </p:nvSpPr>
        <p:spPr>
          <a:xfrm>
            <a:off x="1907704" y="4469050"/>
            <a:ext cx="162712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Séquence d’observation en milieu professionnel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9AD4D2-79A6-9D65-6459-B6365B98D0A9}"/>
              </a:ext>
            </a:extLst>
          </p:cNvPr>
          <p:cNvSpPr txBox="1"/>
          <p:nvPr/>
        </p:nvSpPr>
        <p:spPr>
          <a:xfrm>
            <a:off x="1907704" y="5525872"/>
            <a:ext cx="162712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Réunion d’information « après la 3</a:t>
            </a:r>
            <a:r>
              <a:rPr lang="fr-FR" sz="2000" baseline="30000" dirty="0">
                <a:latin typeface="French Script MT" panose="03020402040607040605" pitchFamily="66" charset="0"/>
              </a:rPr>
              <a:t>ème</a:t>
            </a:r>
            <a:r>
              <a:rPr lang="fr-FR" sz="2000" dirty="0">
                <a:latin typeface="French Script MT" panose="03020402040607040605" pitchFamily="66" charset="0"/>
              </a:rPr>
              <a:t> »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CA0CDBB-F8F4-2F6D-B9CE-5D85E91F73CA}"/>
              </a:ext>
            </a:extLst>
          </p:cNvPr>
          <p:cNvSpPr txBox="1"/>
          <p:nvPr/>
        </p:nvSpPr>
        <p:spPr>
          <a:xfrm>
            <a:off x="3731305" y="4469050"/>
            <a:ext cx="105971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Soutenance orale stage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00354CD-11DC-24B5-A6A4-13DE68A4194A}"/>
              </a:ext>
            </a:extLst>
          </p:cNvPr>
          <p:cNvSpPr txBox="1"/>
          <p:nvPr/>
        </p:nvSpPr>
        <p:spPr>
          <a:xfrm>
            <a:off x="3756685" y="3696595"/>
            <a:ext cx="1800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Conseil de classe du 2</a:t>
            </a:r>
            <a:r>
              <a:rPr lang="fr-FR" sz="2000" baseline="30000" dirty="0">
                <a:latin typeface="French Script MT" panose="03020402040607040605" pitchFamily="66" charset="0"/>
              </a:rPr>
              <a:t>ème</a:t>
            </a:r>
            <a:r>
              <a:rPr lang="fr-FR" sz="2000" dirty="0">
                <a:latin typeface="French Script MT" panose="03020402040607040605" pitchFamily="66" charset="0"/>
              </a:rPr>
              <a:t> trimestre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039F06E-CE07-CC94-BB0B-F02CA63B85E5}"/>
              </a:ext>
            </a:extLst>
          </p:cNvPr>
          <p:cNvSpPr txBox="1"/>
          <p:nvPr/>
        </p:nvSpPr>
        <p:spPr>
          <a:xfrm>
            <a:off x="3756685" y="2921065"/>
            <a:ext cx="1800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Vœux provisoires d’orientation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4AB1C2-03C2-25EF-2D10-340E1E63D98D}"/>
              </a:ext>
            </a:extLst>
          </p:cNvPr>
          <p:cNvSpPr txBox="1"/>
          <p:nvPr/>
        </p:nvSpPr>
        <p:spPr>
          <a:xfrm>
            <a:off x="5303780" y="4778063"/>
            <a:ext cx="105971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DNB Blanc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3E992C-B621-68FC-36AD-77F6165F6BBA}"/>
              </a:ext>
            </a:extLst>
          </p:cNvPr>
          <p:cNvSpPr txBox="1"/>
          <p:nvPr/>
        </p:nvSpPr>
        <p:spPr>
          <a:xfrm>
            <a:off x="5940152" y="3980114"/>
            <a:ext cx="1800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Conseil de classe du 3</a:t>
            </a:r>
            <a:r>
              <a:rPr lang="fr-FR" sz="2000" baseline="30000" dirty="0">
                <a:latin typeface="French Script MT" panose="03020402040607040605" pitchFamily="66" charset="0"/>
              </a:rPr>
              <a:t>ème</a:t>
            </a:r>
            <a:r>
              <a:rPr lang="fr-FR" sz="2000" dirty="0">
                <a:latin typeface="French Script MT" panose="03020402040607040605" pitchFamily="66" charset="0"/>
              </a:rPr>
              <a:t> trimestre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F921FFC-00BB-D998-C7C5-E609842BFFA6}"/>
              </a:ext>
            </a:extLst>
          </p:cNvPr>
          <p:cNvSpPr txBox="1"/>
          <p:nvPr/>
        </p:nvSpPr>
        <p:spPr>
          <a:xfrm>
            <a:off x="5940152" y="2917393"/>
            <a:ext cx="1800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Vœux définitifs d’orientation et d’affectation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1E6F93-D886-2A9D-D33B-9C5EB204A813}"/>
              </a:ext>
            </a:extLst>
          </p:cNvPr>
          <p:cNvSpPr txBox="1"/>
          <p:nvPr/>
        </p:nvSpPr>
        <p:spPr>
          <a:xfrm>
            <a:off x="6954481" y="4770928"/>
            <a:ext cx="105971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Oral DNB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1707646-AF70-D646-E251-FB64767D37AB}"/>
              </a:ext>
            </a:extLst>
          </p:cNvPr>
          <p:cNvSpPr txBox="1"/>
          <p:nvPr/>
        </p:nvSpPr>
        <p:spPr>
          <a:xfrm>
            <a:off x="7256704" y="5525872"/>
            <a:ext cx="105971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DNB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B095B3B-56BA-F161-0786-287B5BB62BA8}"/>
              </a:ext>
            </a:extLst>
          </p:cNvPr>
          <p:cNvSpPr txBox="1"/>
          <p:nvPr/>
        </p:nvSpPr>
        <p:spPr>
          <a:xfrm>
            <a:off x="6527702" y="5973040"/>
            <a:ext cx="18002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Affectation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926CE7C-1E23-88EE-E966-BC0DF7E56B26}"/>
              </a:ext>
            </a:extLst>
          </p:cNvPr>
          <p:cNvSpPr/>
          <p:nvPr/>
        </p:nvSpPr>
        <p:spPr>
          <a:xfrm>
            <a:off x="467544" y="2491882"/>
            <a:ext cx="149138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4152082-E45C-B88F-DA2B-E67836B971B2}"/>
              </a:ext>
            </a:extLst>
          </p:cNvPr>
          <p:cNvSpPr/>
          <p:nvPr/>
        </p:nvSpPr>
        <p:spPr>
          <a:xfrm>
            <a:off x="2773624" y="2482153"/>
            <a:ext cx="149138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170E79B-B9B1-33A2-DA5E-4090752D603D}"/>
              </a:ext>
            </a:extLst>
          </p:cNvPr>
          <p:cNvSpPr/>
          <p:nvPr/>
        </p:nvSpPr>
        <p:spPr>
          <a:xfrm>
            <a:off x="4065812" y="2491882"/>
            <a:ext cx="149138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41B8E33-7246-7712-0646-614A8FEB7E3F}"/>
              </a:ext>
            </a:extLst>
          </p:cNvPr>
          <p:cNvSpPr/>
          <p:nvPr/>
        </p:nvSpPr>
        <p:spPr>
          <a:xfrm>
            <a:off x="1631511" y="2491882"/>
            <a:ext cx="149138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710C8BA-D776-1CEF-E563-6713BEC7DCF2}"/>
              </a:ext>
            </a:extLst>
          </p:cNvPr>
          <p:cNvSpPr/>
          <p:nvPr/>
        </p:nvSpPr>
        <p:spPr>
          <a:xfrm>
            <a:off x="2963566" y="2483002"/>
            <a:ext cx="149138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1E1243B-4761-6CCC-B448-BAE4FE5558AF}"/>
              </a:ext>
            </a:extLst>
          </p:cNvPr>
          <p:cNvSpPr/>
          <p:nvPr/>
        </p:nvSpPr>
        <p:spPr>
          <a:xfrm>
            <a:off x="4544515" y="2496203"/>
            <a:ext cx="149138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3855FB5-DEF1-6F85-BF31-A4FEB877D542}"/>
              </a:ext>
            </a:extLst>
          </p:cNvPr>
          <p:cNvSpPr/>
          <p:nvPr/>
        </p:nvSpPr>
        <p:spPr>
          <a:xfrm>
            <a:off x="6799126" y="2485973"/>
            <a:ext cx="149138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FCB1A78-FCC2-A231-5082-B8ABB8B1FC05}"/>
              </a:ext>
            </a:extLst>
          </p:cNvPr>
          <p:cNvSpPr/>
          <p:nvPr/>
        </p:nvSpPr>
        <p:spPr>
          <a:xfrm>
            <a:off x="4311020" y="2496203"/>
            <a:ext cx="149138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8852A43-9F34-B0D4-CDF2-27B0126ACB8D}"/>
              </a:ext>
            </a:extLst>
          </p:cNvPr>
          <p:cNvSpPr/>
          <p:nvPr/>
        </p:nvSpPr>
        <p:spPr>
          <a:xfrm>
            <a:off x="6572866" y="2482153"/>
            <a:ext cx="149138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DC52F5F-4D68-E904-71BB-3D6354021534}"/>
              </a:ext>
            </a:extLst>
          </p:cNvPr>
          <p:cNvSpPr/>
          <p:nvPr/>
        </p:nvSpPr>
        <p:spPr>
          <a:xfrm>
            <a:off x="7865054" y="2496203"/>
            <a:ext cx="149138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AAD3C8A-F239-D546-BBB4-8DEF6FA44B4B}"/>
              </a:ext>
            </a:extLst>
          </p:cNvPr>
          <p:cNvSpPr/>
          <p:nvPr/>
        </p:nvSpPr>
        <p:spPr>
          <a:xfrm>
            <a:off x="5965951" y="2496203"/>
            <a:ext cx="149138" cy="144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4AB7C8F-4436-FAB7-726E-50F3DB56AECE}"/>
              </a:ext>
            </a:extLst>
          </p:cNvPr>
          <p:cNvSpPr/>
          <p:nvPr/>
        </p:nvSpPr>
        <p:spPr>
          <a:xfrm>
            <a:off x="7442084" y="2496203"/>
            <a:ext cx="149138" cy="144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64DDDB44-A35F-B40C-2563-A1E1045DA734}"/>
              </a:ext>
            </a:extLst>
          </p:cNvPr>
          <p:cNvSpPr/>
          <p:nvPr/>
        </p:nvSpPr>
        <p:spPr>
          <a:xfrm>
            <a:off x="7665783" y="2496203"/>
            <a:ext cx="149138" cy="144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1BE689D-60DC-845F-C0A3-3498469CEC3A}"/>
              </a:ext>
            </a:extLst>
          </p:cNvPr>
          <p:cNvSpPr txBox="1"/>
          <p:nvPr/>
        </p:nvSpPr>
        <p:spPr>
          <a:xfrm>
            <a:off x="1932094" y="2924944"/>
            <a:ext cx="1800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Portes Ouvertes Lycées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37539B-4D65-F968-7528-F9A21E888B4E}"/>
              </a:ext>
            </a:extLst>
          </p:cNvPr>
          <p:cNvSpPr txBox="1"/>
          <p:nvPr/>
        </p:nvSpPr>
        <p:spPr>
          <a:xfrm>
            <a:off x="1149539" y="3421449"/>
            <a:ext cx="126222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rench Script MT" panose="03020402040607040605" pitchFamily="66" charset="0"/>
              </a:rPr>
              <a:t>Conseil de classe du 1</a:t>
            </a:r>
            <a:r>
              <a:rPr lang="fr-FR" sz="2000" baseline="30000" dirty="0">
                <a:latin typeface="French Script MT" panose="03020402040607040605" pitchFamily="66" charset="0"/>
              </a:rPr>
              <a:t>er</a:t>
            </a:r>
            <a:r>
              <a:rPr lang="fr-FR" sz="2000" dirty="0">
                <a:latin typeface="French Script MT" panose="03020402040607040605" pitchFamily="66" charset="0"/>
              </a:rPr>
              <a:t> trimestre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44A87CB-F8A3-52F5-94D5-9B0914B34748}"/>
              </a:ext>
            </a:extLst>
          </p:cNvPr>
          <p:cNvSpPr/>
          <p:nvPr/>
        </p:nvSpPr>
        <p:spPr>
          <a:xfrm>
            <a:off x="3153508" y="2487949"/>
            <a:ext cx="149138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A396DBBA-67B6-5C34-37F0-C8965FA2D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77" y="5576012"/>
            <a:ext cx="1093812" cy="45039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E388B0DA-EEF4-FC77-B753-459DE3ED8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167" y="5998098"/>
            <a:ext cx="642702" cy="527246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10F1A0FD-0B00-7D58-A3C6-DECBA6CC6700}"/>
              </a:ext>
            </a:extLst>
          </p:cNvPr>
          <p:cNvSpPr/>
          <p:nvPr/>
        </p:nvSpPr>
        <p:spPr>
          <a:xfrm>
            <a:off x="5418623" y="2488958"/>
            <a:ext cx="149138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6E05FB2-E23A-5B2E-1D71-68C0EDE16751}"/>
              </a:ext>
            </a:extLst>
          </p:cNvPr>
          <p:cNvSpPr/>
          <p:nvPr/>
        </p:nvSpPr>
        <p:spPr>
          <a:xfrm>
            <a:off x="6176818" y="2498241"/>
            <a:ext cx="149138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398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8" grpId="0" animBg="1"/>
      <p:bldP spid="44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467544" y="2996952"/>
            <a:ext cx="8208912" cy="864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fr-FR" sz="4800" i="1" dirty="0">
                <a:solidFill>
                  <a:schemeClr val="accent2">
                    <a:lumMod val="75000"/>
                  </a:schemeClr>
                </a:solidFill>
              </a:rPr>
              <a:t>Merci de votre attention</a:t>
            </a:r>
            <a:endParaRPr lang="fr-F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089EB1-6E82-4A60-EE4A-025962B67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6151616"/>
            <a:ext cx="677113" cy="6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9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751538-63E6-998F-827C-1DDA237D4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5" y="5609530"/>
            <a:ext cx="1219200" cy="1219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B89AD9-BFA7-901A-3FD9-521B4B0AB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16632"/>
            <a:ext cx="2324100" cy="10477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F007C84-DCB7-3933-7521-91BE02DC070B}"/>
              </a:ext>
            </a:extLst>
          </p:cNvPr>
          <p:cNvSpPr txBox="1"/>
          <p:nvPr/>
        </p:nvSpPr>
        <p:spPr>
          <a:xfrm>
            <a:off x="467544" y="1164382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numérique est devenu incontournable à l’école, dans nos vies personnelles et professionnelles. Le </a:t>
            </a:r>
            <a:r>
              <a:rPr lang="fr-FR" b="1" dirty="0">
                <a:solidFill>
                  <a:srgbClr val="0070C0"/>
                </a:solidFill>
              </a:rPr>
              <a:t>dispositif </a:t>
            </a:r>
            <a:r>
              <a:rPr lang="fr-FR" b="1" dirty="0" err="1">
                <a:solidFill>
                  <a:srgbClr val="0070C0"/>
                </a:solidFill>
              </a:rPr>
              <a:t>Pix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de développement et de certification des compétences numériques permet une montée en compétences progressive tout au long de la scolarité, avec </a:t>
            </a:r>
            <a:r>
              <a:rPr lang="fr-FR" b="1" dirty="0">
                <a:solidFill>
                  <a:srgbClr val="0070C0"/>
                </a:solidFill>
              </a:rPr>
              <a:t>une certification obligatoire en 3</a:t>
            </a:r>
            <a:r>
              <a:rPr lang="fr-FR" b="1" baseline="30000" dirty="0">
                <a:solidFill>
                  <a:srgbClr val="0070C0"/>
                </a:solidFill>
              </a:rPr>
              <a:t>ème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, Terminale, BTS/BTSA et CPGE. Plus d’informations, ici : </a:t>
            </a:r>
            <a:r>
              <a:rPr lang="fr-FR" b="1" dirty="0">
                <a:solidFill>
                  <a:srgbClr val="0070C0"/>
                </a:solidFill>
              </a:rPr>
              <a:t>kutt.it/</a:t>
            </a:r>
            <a:r>
              <a:rPr lang="fr-FR" b="1" dirty="0" err="1">
                <a:solidFill>
                  <a:srgbClr val="0070C0"/>
                </a:solidFill>
              </a:rPr>
              <a:t>flyeresp</a:t>
            </a:r>
            <a:endParaRPr lang="fr-FR" b="1" dirty="0">
              <a:solidFill>
                <a:srgbClr val="0070C0"/>
              </a:solidFill>
            </a:endParaRPr>
          </a:p>
          <a:p>
            <a:pPr algn="just"/>
            <a:r>
              <a:rPr lang="fr-FR" dirty="0"/>
              <a:t>Afin d’accompagner votre enfant dans le développement de ses compétences, celui-ci doit réaliser, comme chaque année, un </a:t>
            </a:r>
            <a:r>
              <a:rPr lang="fr-FR" b="1" dirty="0">
                <a:solidFill>
                  <a:srgbClr val="0070C0"/>
                </a:solidFill>
              </a:rPr>
              <a:t>parcours de rentrée obligatoire </a:t>
            </a:r>
            <a:r>
              <a:rPr lang="fr-FR" sz="1800" dirty="0">
                <a:solidFill>
                  <a:srgbClr val="000000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et l’envoyer </a:t>
            </a:r>
            <a:r>
              <a:rPr lang="fr-FR" sz="1800" b="1" dirty="0">
                <a:solidFill>
                  <a:srgbClr val="0070C0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avant la fin du 1</a:t>
            </a:r>
            <a:r>
              <a:rPr lang="fr-FR" sz="1800" b="1" baseline="30000" dirty="0">
                <a:solidFill>
                  <a:srgbClr val="0070C0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er</a:t>
            </a:r>
            <a:r>
              <a:rPr lang="fr-FR" sz="1800" b="1" dirty="0">
                <a:solidFill>
                  <a:srgbClr val="0070C0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 trimestre </a:t>
            </a:r>
            <a:r>
              <a:rPr lang="fr-FR" sz="1800" dirty="0">
                <a:solidFill>
                  <a:srgbClr val="000000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(6 décembre)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Ce parcours permettra ensuite aux enseignants de l’accompagner durant l’année scolaire dans l’acquisition de nouvelles compétences.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Procédure à suivre :</a:t>
            </a:r>
          </a:p>
          <a:p>
            <a:pPr algn="just"/>
            <a:endParaRPr lang="fr-FR" b="1" dirty="0"/>
          </a:p>
          <a:p>
            <a:pPr algn="just"/>
            <a:r>
              <a:rPr lang="fr-FR" sz="1800" dirty="0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Se connecter sur e-</a:t>
            </a:r>
            <a:r>
              <a:rPr lang="fr-FR" sz="1800" dirty="0" err="1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lyco</a:t>
            </a:r>
            <a:r>
              <a:rPr lang="fr-FR" sz="1800" dirty="0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 puis cliquer sur  «</a:t>
            </a:r>
            <a:r>
              <a:rPr lang="fr-FR" sz="1800" b="1" dirty="0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 </a:t>
            </a:r>
            <a:r>
              <a:rPr lang="fr-FR" sz="1800" b="1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ELEA</a:t>
            </a:r>
            <a:r>
              <a:rPr lang="fr-FR" sz="1800" b="1" dirty="0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 »</a:t>
            </a:r>
            <a:r>
              <a:rPr lang="fr-FR" sz="1800" dirty="0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.  Accéder au parc</a:t>
            </a:r>
            <a:r>
              <a:rPr lang="fr-F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ours « </a:t>
            </a:r>
            <a:r>
              <a:rPr lang="fr-FR" sz="1800" b="1" dirty="0" err="1">
                <a:solidFill>
                  <a:srgbClr val="0070C0"/>
                </a:solidFill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Pix</a:t>
            </a:r>
            <a:r>
              <a:rPr lang="fr-FR" sz="1800" b="1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 3ème </a:t>
            </a:r>
            <a:r>
              <a:rPr lang="fr-FR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»</a:t>
            </a:r>
            <a:r>
              <a:rPr lang="fr-FR" sz="1800" dirty="0">
                <a:effectLst/>
                <a:ea typeface="Arial" panose="020B0604020202020204" pitchFamily="34" charset="0"/>
                <a:cs typeface="Lucida Sans" panose="020B0602030504020204" pitchFamily="34" charset="0"/>
              </a:rPr>
              <a:t> et suivre les instructions pour réaliser le premier parcours proposé. Il faudra suivre la même procédure pour effectuer d’autres parcours tout au long de l’année</a:t>
            </a:r>
            <a:r>
              <a:rPr lang="fr-FR" dirty="0"/>
              <a:t>. Pour vous accompagner, un didacticiel vidéo : </a:t>
            </a:r>
            <a:r>
              <a:rPr lang="fr-FR" b="1" dirty="0">
                <a:solidFill>
                  <a:srgbClr val="0070C0"/>
                </a:solidFill>
              </a:rPr>
              <a:t>kutt.it/</a:t>
            </a:r>
            <a:r>
              <a:rPr lang="fr-FR" b="1" dirty="0" err="1">
                <a:solidFill>
                  <a:srgbClr val="0070C0"/>
                </a:solidFill>
              </a:rPr>
              <a:t>videoent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72960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751538-63E6-998F-827C-1DDA237D4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5" y="5609530"/>
            <a:ext cx="1219200" cy="1219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B89AD9-BFA7-901A-3FD9-521B4B0AB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16632"/>
            <a:ext cx="2324100" cy="1047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D48178-5000-980D-6E07-D28119501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88268"/>
            <a:ext cx="3609975" cy="5753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CD7246-5430-D576-7878-6E4F56B52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184" y="4869160"/>
            <a:ext cx="3543300" cy="895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A3CC86-1044-AEE7-13E6-6B098CEE2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985" y="243087"/>
            <a:ext cx="4781550" cy="7429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8B1836-7F66-078C-79BB-05C975E62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2463" y="995976"/>
            <a:ext cx="4772025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58931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751538-63E6-998F-827C-1DDA237D4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5" y="5609530"/>
            <a:ext cx="1219200" cy="1219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129431A-3668-13D1-A3E2-674043140812}"/>
              </a:ext>
            </a:extLst>
          </p:cNvPr>
          <p:cNvSpPr txBox="1"/>
          <p:nvPr/>
        </p:nvSpPr>
        <p:spPr>
          <a:xfrm>
            <a:off x="681191" y="3578205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l’issue du test, une fiche de résultats est délivrée aux élèves les positionnant sur l’échelle du </a:t>
            </a:r>
            <a:r>
              <a:rPr lang="fr-FR" dirty="0">
                <a:hlinkClick r:id="rId5" tooltip="Cadre européen commun de référence pour les langues - site externe - ouverture dans un nouvel onglet"/>
              </a:rPr>
              <a:t>Cadre européen commun de référence pour les langues</a:t>
            </a:r>
            <a:r>
              <a:rPr lang="fr-FR" dirty="0"/>
              <a:t> (CECRL). L’enjeu de cette reconnaissance du niveau des élèves est multiple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les encourager et leur permettre de progresser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proposer un outil de pilotage national et académique de la discipline 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permettre aux équipes pédagogiques de disposer d’outils de suivi des apprentissages.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CBFC23-9B01-D69B-4B7B-006B578C051D}"/>
              </a:ext>
            </a:extLst>
          </p:cNvPr>
          <p:cNvSpPr txBox="1"/>
          <p:nvPr/>
        </p:nvSpPr>
        <p:spPr>
          <a:xfrm>
            <a:off x="683568" y="1902485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ministère de l’éducation nationale et de la jeunesse met en œuvre un plan d’action, dit « Plan langues vivantes », dont l’objectif est que les élèves maîtrisent mieux les langues étrangères grâce à une politique volontariste et coordonnée. Dans ce cadre est créé un test de positionnement numérique en anglais en classe de troisième, « </a:t>
            </a:r>
            <a:r>
              <a:rPr lang="fr-FR" dirty="0" err="1"/>
              <a:t>Ev@lang</a:t>
            </a:r>
            <a:r>
              <a:rPr lang="fr-FR" dirty="0"/>
              <a:t> collège ».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11DA2F-B938-D01E-5A5E-D27D51D96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478" y="332656"/>
            <a:ext cx="2592290" cy="1281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31334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3430" y="26064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+mn-lt"/>
              </a:rPr>
              <a:t>QUELLES SONT LES MODALITES D’ATTRIBUTION DU BREVET ?</a:t>
            </a:r>
          </a:p>
        </p:txBody>
      </p:sp>
      <p:sp>
        <p:nvSpPr>
          <p:cNvPr id="4" name="Ellipse 3"/>
          <p:cNvSpPr/>
          <p:nvPr/>
        </p:nvSpPr>
        <p:spPr>
          <a:xfrm>
            <a:off x="2843808" y="2364382"/>
            <a:ext cx="3960440" cy="288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97118" y="2409034"/>
            <a:ext cx="299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</a:rPr>
              <a:t>DNB</a:t>
            </a:r>
          </a:p>
          <a:p>
            <a:pPr algn="ctr"/>
            <a:r>
              <a:rPr lang="fr-FR" sz="7200" dirty="0">
                <a:solidFill>
                  <a:schemeClr val="bg1"/>
                </a:solidFill>
              </a:rPr>
              <a:t>2025</a:t>
            </a:r>
            <a:endParaRPr lang="fr-FR" sz="3600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851920" y="5024757"/>
            <a:ext cx="2110310" cy="1306645"/>
            <a:chOff x="6228184" y="3141591"/>
            <a:chExt cx="1980220" cy="1080120"/>
          </a:xfrm>
        </p:grpSpPr>
        <p:sp>
          <p:nvSpPr>
            <p:cNvPr id="9" name="Ellipse 8"/>
            <p:cNvSpPr/>
            <p:nvPr/>
          </p:nvSpPr>
          <p:spPr>
            <a:xfrm>
              <a:off x="6228184" y="3141591"/>
              <a:ext cx="1980220" cy="108012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81453" y="3298382"/>
              <a:ext cx="1797624" cy="76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Epreuve orale de soutenance de projet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143405" y="3031958"/>
            <a:ext cx="2153713" cy="1810422"/>
            <a:chOff x="1187624" y="3404319"/>
            <a:chExt cx="1980220" cy="1388667"/>
          </a:xfrm>
        </p:grpSpPr>
        <p:sp>
          <p:nvSpPr>
            <p:cNvPr id="11" name="Ellipse 10"/>
            <p:cNvSpPr/>
            <p:nvPr/>
          </p:nvSpPr>
          <p:spPr>
            <a:xfrm>
              <a:off x="1187624" y="3404319"/>
              <a:ext cx="1980220" cy="108012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383573" y="3592657"/>
              <a:ext cx="1584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Niveau de maîtrise du Socle Commun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313580" y="3068960"/>
            <a:ext cx="1980220" cy="1354853"/>
            <a:chOff x="3851920" y="4941168"/>
            <a:chExt cx="1980220" cy="1080120"/>
          </a:xfrm>
        </p:grpSpPr>
        <p:sp>
          <p:nvSpPr>
            <p:cNvPr id="10" name="Ellipse 9"/>
            <p:cNvSpPr/>
            <p:nvPr/>
          </p:nvSpPr>
          <p:spPr>
            <a:xfrm>
              <a:off x="3851920" y="4941168"/>
              <a:ext cx="1980220" cy="108012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063330" y="5097958"/>
              <a:ext cx="1584176" cy="73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Epreuves écrites ponctuelles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2751538-63E6-998F-827C-1DDA237D4D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5" y="5609530"/>
            <a:ext cx="1219200" cy="12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050"/>
            <a:ext cx="8208912" cy="67398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8640"/>
            <a:ext cx="8360056" cy="64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81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611"/>
            <a:ext cx="8280920" cy="64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040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386"/>
            <a:ext cx="8568952" cy="66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765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1628</Words>
  <Application>Microsoft Office PowerPoint</Application>
  <PresentationFormat>Affichage à l'écran (4:3)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NSimSun</vt:lpstr>
      <vt:lpstr>Arial</vt:lpstr>
      <vt:lpstr>Calibri</vt:lpstr>
      <vt:lpstr>Calibri Light</vt:lpstr>
      <vt:lpstr>French Script MT</vt:lpstr>
      <vt:lpstr>Georgia</vt:lpstr>
      <vt:lpstr>Wingdings</vt:lpstr>
      <vt:lpstr>Thème Office</vt:lpstr>
      <vt:lpstr>LA CERTIFICATION PIX EVALANG LE DNB  séries générales et professionnelles (Diplôme National du Brevet)</vt:lpstr>
      <vt:lpstr>Présentation PowerPoint</vt:lpstr>
      <vt:lpstr>Présentation PowerPoint</vt:lpstr>
      <vt:lpstr>Présentation PowerPoint</vt:lpstr>
      <vt:lpstr>QUELLES SONT LES MODALITES D’ATTRIBUTION DU BREVET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2014-10-13T13:18:44Z</dcterms:created>
  <dcterms:modified xsi:type="dcterms:W3CDTF">2024-10-22T13:25:22Z</dcterms:modified>
</cp:coreProperties>
</file>